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0" r:id="rId3"/>
    <p:sldId id="294" r:id="rId4"/>
    <p:sldId id="302" r:id="rId5"/>
    <p:sldId id="288" r:id="rId6"/>
    <p:sldId id="298" r:id="rId7"/>
    <p:sldId id="299" r:id="rId8"/>
    <p:sldId id="300" r:id="rId9"/>
    <p:sldId id="301" r:id="rId10"/>
    <p:sldId id="272" r:id="rId11"/>
    <p:sldId id="289" r:id="rId12"/>
    <p:sldId id="276" r:id="rId13"/>
    <p:sldId id="284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6F04-0426-4283-85F9-4FB3EDF03A3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58E2C-BFFC-4107-87E6-3D89995C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2CD195-79A3-4EE5-8EA9-9D78F9B6C417}" type="slidenum">
              <a:rPr lang="ru-RU">
                <a:latin typeface="Arial" pitchFamily="34" charset="0"/>
                <a:cs typeface="Arial" pitchFamily="34" charset="0"/>
              </a:rPr>
              <a:pPr/>
              <a:t>8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3B522E-79D8-499C-A8C0-C7E3D2678C6B}" type="slidenum">
              <a:rPr lang="ru-RU">
                <a:latin typeface="Arial" pitchFamily="34" charset="0"/>
                <a:cs typeface="Arial" pitchFamily="34" charset="0"/>
              </a:rPr>
              <a:pPr/>
              <a:t>9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8E02-8619-403F-9DAE-BEB4CE010DD1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E5E3-F80B-40A3-AC1B-E7C3717C1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2743-AD8C-44A7-8E3D-1BE37F5AA94B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5558-EBE6-4610-B4A7-F4288994A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8423-4824-4F46-B0F8-95890F9245C3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A802-918F-4966-9329-EEC435C47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58FF-C63A-4D20-B4FE-E2C6C267E5FA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013C-036E-4ACF-987D-EC0480F72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015B-7D5D-4B8D-9BBE-55C1ED8F8A27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756F-AF17-4111-96EE-A97933787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B7C3-18DE-4C45-96CE-A5F0370A6828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227D-FFFA-4A87-AF1C-89BE158D4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1AD3-CFC8-418D-B5EC-731241911848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0269-6AC4-46EA-8864-6249FB8B4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DA96-06F3-49E8-873D-19C64DF8BF45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35DC-0F6D-4345-A046-30E397523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30AC-7CF9-46AC-ABA4-952AD88254B0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7B2B-2F75-42CC-98D4-43F4E8F7F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E6AA-FD22-460C-8C98-91603C31FEF1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DC8E-1592-4088-B55E-5E9328CAF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2544-1C98-4547-AC64-F07082D4B86A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B07C-9805-49F7-84BC-99E81CCC7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F60B-B961-4AB8-B7BC-37E903A39029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BDDE-FBEC-431F-AAA6-8B70C3F71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B308-13D0-4FF5-91FA-3B28EDF597D6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4A222-B7CA-497B-AEDB-81511AC73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5B3A-BE0D-43E9-9F9D-C92DBB54218B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F3B28-5051-4E37-82A3-ECA18231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2C27-7E3D-488A-95AA-C66F145EB36B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EAF4-9F96-437B-80B6-B6443253D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3AD-6F1E-4429-9BD4-B31579DD7934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2222-CD3A-413C-8615-28EB62F59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4E65-6466-492F-9CEC-C6F5E16E942F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21F0-243F-4E14-B001-F093D6EE0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0A50-3347-4327-A643-03E353CDD786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46F0-FEC3-4E22-B24E-CD2D87A57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47D10-29E5-4FED-BD0B-B6D1B09A1C1F}" type="datetimeFigureOut">
              <a:rPr lang="ru-RU"/>
              <a:pPr>
                <a:defRPr/>
              </a:pPr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3313A4-C3E3-4C3A-AD62-0377AEE79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1042;&#1110;&#1076;&#1082;&#1088;&#1080;&#1090;&#1090;&#1103;%20&#1085;&#1086;&#1074;&#1086;&#1075;&#1086;%20&#1089;&#1077;&#1079;&#1086;&#1085;&#1091;%20&#1092;&#1086;&#1085;&#1090;&#1072;&#1085;&#1091;%20'&#1088;&#1086;&#1096;&#1077;&#1085;'%20&#1091;%20&#1042;&#1110;&#1085;&#1085;&#1080;&#1094;&#1110;%20&#1095;.1.mp4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&#1044;&#1086;&#1076;&#1072;&#1090;&#1086;&#1082;%201_&#1052;&#1086;&#1111;%20&#1088;&#1110;&#1076;&#1085;&#1110;%20&#1063;&#1077;&#1088;&#1082;&#1072;&#1089;&#1080;.wmv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hyperlink" Target="&#1050;&#1086;&#1074;&#1072;&#1083;&#1100;&#1086;&#1074;&#1072;%20&#1030;&#1074;&#1072;&#1085;&#1085;&#1072;,%2013%20&#1088;&#1086;&#1082;&#1110;&#1074;%20-%20&#1030;.%20&#1060;&#1088;&#1072;&#1085;&#1082;&#1086;%20&#171;&#1047;&#1072;&#1093;&#1072;&#1088;%20&#1041;&#1077;&#1088;&#1082;&#1091;&#1090;&#187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bus1.com/ua/index.php?item=rebus_generator&amp;enter=1" TargetMode="External"/><Relationship Id="rId2" Type="http://schemas.openxmlformats.org/officeDocument/2006/relationships/hyperlink" Target="&#1043;&#1077;&#1085;&#1077;&#1088;&#1072;&#1090;&#1086;&#1088;%20&#1088;&#1077;&#1073;&#1091;&#1089;&#1110;&#1074;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jigsawplanet.com/" TargetMode="External"/><Relationship Id="rId4" Type="http://schemas.openxmlformats.org/officeDocument/2006/relationships/hyperlink" Target="https://childdevelop.com.ua/generator/letters/cross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8;&#1090;&#1080;&#1085;&#1082;&#1091;%20&#1074;&#1110;&#1076;&#1082;&#1088;&#1080;&#1074;&#1072;&#1081;%20-%20&#1082;&#1085;&#1080;&#1075;&#1091;%20&#1091;&#1075;&#1072;&#1076;&#1072;&#1081;.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64;&#1077;&#1074;&#1095;&#1077;&#1085;&#1082;&#1086;&#1043;&#1088;&#1072;%203%20&#1082;&#1083;.pp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&#1043;&#1088;&#1072;%20&#1064;&#1083;&#1103;&#1093;&#1072;&#1084;&#1080;%20&#1090;&#1074;&#1086;&#1088;&#1095;&#1086;&#1089;&#1090;&#1110;%20&#1057;&#1082;&#1086;&#1074;&#1086;&#1088;&#1086;&#1076;&#1080;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4294967295"/>
          </p:nvPr>
        </p:nvSpPr>
        <p:spPr>
          <a:xfrm rot="21397064">
            <a:off x="3107093" y="3910886"/>
            <a:ext cx="4181475" cy="17256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i="1" dirty="0" smtClean="0"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Georgia" pitchFamily="18" charset="0"/>
                <a:cs typeface="Times New Roman" pitchFamily="18" charset="0"/>
              </a:rPr>
              <a:t>Підготувала</a:t>
            </a:r>
            <a:r>
              <a:rPr lang="ru-RU" sz="1800" b="1" i="1" dirty="0" smtClean="0">
                <a:latin typeface="Georgia" pitchFamily="18" charset="0"/>
                <a:cs typeface="Times New Roman" pitchFamily="18" charset="0"/>
              </a:rPr>
              <a:t>: </a:t>
            </a:r>
            <a:r>
              <a:rPr lang="uk-UA" sz="1800" b="1" i="1" dirty="0" err="1" smtClean="0">
                <a:latin typeface="Georgia" pitchFamily="18" charset="0"/>
                <a:cs typeface="Times New Roman" pitchFamily="18" charset="0"/>
              </a:rPr>
              <a:t>Заболотня</a:t>
            </a:r>
            <a:r>
              <a:rPr lang="uk-UA" sz="1800" b="1" i="1" dirty="0" smtClean="0">
                <a:latin typeface="Georgia" pitchFamily="18" charset="0"/>
                <a:cs typeface="Times New Roman" pitchFamily="18" charset="0"/>
              </a:rPr>
              <a:t> О.Д.</a:t>
            </a:r>
            <a:endParaRPr lang="ru-RU" sz="1800" b="1" i="1" dirty="0" smtClean="0">
              <a:latin typeface="Georgia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800" i="1" dirty="0" err="1" smtClean="0">
                <a:latin typeface="Georgia" pitchFamily="18" charset="0"/>
                <a:cs typeface="Times New Roman" pitchFamily="18" charset="0"/>
              </a:rPr>
              <a:t>завідувач</a:t>
            </a:r>
            <a:r>
              <a:rPr lang="ru-RU" sz="18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  <a:cs typeface="Times New Roman" pitchFamily="18" charset="0"/>
              </a:rPr>
              <a:t>бібліотеки</a:t>
            </a:r>
            <a:r>
              <a:rPr lang="ru-RU" sz="1800" i="1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800" i="1" dirty="0" err="1" smtClean="0">
                <a:latin typeface="Georgia" pitchFamily="18" charset="0"/>
                <a:cs typeface="Times New Roman" pitchFamily="18" charset="0"/>
              </a:rPr>
              <a:t>Черкаської</a:t>
            </a:r>
            <a:r>
              <a:rPr lang="ru-RU" sz="18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Georgia" pitchFamily="18" charset="0"/>
                <a:cs typeface="Times New Roman" pitchFamily="18" charset="0"/>
              </a:rPr>
              <a:t>загальноосвітньої</a:t>
            </a:r>
            <a:r>
              <a:rPr lang="ru-RU" sz="1800" i="1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800" i="1" dirty="0" err="1" smtClean="0">
                <a:latin typeface="Georgia" pitchFamily="18" charset="0"/>
                <a:cs typeface="Times New Roman" pitchFamily="18" charset="0"/>
              </a:rPr>
              <a:t>школи</a:t>
            </a:r>
            <a:r>
              <a:rPr lang="ru-RU" sz="1800" i="1" dirty="0" smtClean="0">
                <a:latin typeface="Georgia" pitchFamily="18" charset="0"/>
                <a:cs typeface="Times New Roman" pitchFamily="18" charset="0"/>
              </a:rPr>
              <a:t> І-ІІІ </a:t>
            </a:r>
            <a:r>
              <a:rPr lang="ru-RU" sz="1800" i="1" dirty="0" err="1" smtClean="0">
                <a:latin typeface="Georgia" pitchFamily="18" charset="0"/>
                <a:cs typeface="Times New Roman" pitchFamily="18" charset="0"/>
              </a:rPr>
              <a:t>ступенів</a:t>
            </a:r>
            <a:r>
              <a:rPr lang="ru-RU" sz="1800" i="1" dirty="0" smtClean="0">
                <a:latin typeface="Georgia" pitchFamily="18" charset="0"/>
                <a:cs typeface="Times New Roman" pitchFamily="18" charset="0"/>
              </a:rPr>
              <a:t> №10</a:t>
            </a:r>
          </a:p>
          <a:p>
            <a:pPr eaLnBrk="1" hangingPunct="1">
              <a:spcBef>
                <a:spcPct val="0"/>
              </a:spcBef>
            </a:pPr>
            <a:endParaRPr lang="ru-RU" sz="1800" i="1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 rot="-199219">
            <a:off x="1550281" y="1551100"/>
            <a:ext cx="6748062" cy="192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b="1" dirty="0">
              <a:solidFill>
                <a:schemeClr val="hlink"/>
              </a:solidFill>
              <a:latin typeface="Georgia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hlink"/>
                </a:solidFill>
                <a:latin typeface="Georgia" pitchFamily="18" charset="0"/>
              </a:rPr>
              <a:t>Професія бібліотекаря покликана бути творчою…</a:t>
            </a:r>
            <a:endParaRPr lang="ru-RU" sz="3600" b="1" dirty="0">
              <a:solidFill>
                <a:schemeClr val="hlink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chemeClr val="hlink"/>
                </a:solidFill>
                <a:latin typeface="Georgia" pitchFamily="18" charset="0"/>
              </a:rPr>
              <a:t>Віртуальні  екскурсії</a:t>
            </a:r>
            <a:r>
              <a:rPr lang="ru-RU" smtClean="0"/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/>
              <a:t>організована</a:t>
            </a:r>
            <a:r>
              <a:rPr lang="ru-RU" b="1" dirty="0" smtClean="0"/>
              <a:t> </a:t>
            </a:r>
            <a:r>
              <a:rPr lang="ru-RU" b="1" dirty="0" err="1" smtClean="0"/>
              <a:t>підбірка</a:t>
            </a:r>
            <a:r>
              <a:rPr lang="ru-RU" b="1" dirty="0" smtClean="0"/>
              <a:t> фото та </a:t>
            </a:r>
            <a:r>
              <a:rPr lang="ru-RU" b="1" dirty="0" err="1" smtClean="0"/>
              <a:t>відео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b="1" dirty="0" smtClean="0"/>
              <a:t> про </a:t>
            </a:r>
            <a:r>
              <a:rPr lang="ru-RU" b="1" dirty="0" err="1" smtClean="0"/>
              <a:t>видатні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,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текстовим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 </a:t>
            </a:r>
            <a:r>
              <a:rPr lang="ru-RU" b="1" dirty="0" err="1" smtClean="0"/>
              <a:t>аудіо</a:t>
            </a:r>
            <a:r>
              <a:rPr lang="ru-RU" b="1" dirty="0" smtClean="0"/>
              <a:t> </a:t>
            </a:r>
            <a:r>
              <a:rPr lang="ru-RU" b="1" dirty="0" err="1" smtClean="0"/>
              <a:t>супроводом</a:t>
            </a:r>
            <a:r>
              <a:rPr lang="uk-UA" b="1" dirty="0" smtClean="0"/>
              <a:t>. 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702" y="5643578"/>
            <a:ext cx="137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  <a:hlinkClick r:id="rId2" action="ppaction://hlinkfile"/>
              </a:rPr>
              <a:t>Відеоролик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3" descr="carta%20oblast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8713788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http://dutsadok.com.ua/clipart/ljudi/b59ac82003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284538"/>
            <a:ext cx="56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dutsadok.com.ua/clipart/ljudi/b59ac82003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989138"/>
            <a:ext cx="56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http://dutsadok.com.ua/clipart/ljudi/b59ac82003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708275"/>
            <a:ext cx="56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http://dutsadok.com.ua/clipart/ljudi/b59ac82003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700213"/>
            <a:ext cx="56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http://dutsadok.com.ua/clipart/ljudi/b59ac82003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013325"/>
            <a:ext cx="56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 descr="http://dutsadok.com.ua/clipart/ljudi/b59ac82003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221163"/>
            <a:ext cx="56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dutsadok.com.ua/clipart/ljudi/b59ac82003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420938"/>
            <a:ext cx="56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dutsadok.com.ua/clipart/ljudi/b59ac82003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628775"/>
            <a:ext cx="56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dutsadok.com.ua/clipart/ljudi/b59ac82003f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636838"/>
            <a:ext cx="56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5" name="Picture 35" descr="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75284">
            <a:off x="1214438" y="1479550"/>
            <a:ext cx="7269162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3" name="Picture 33" descr="otel-slavyanskiy-otel-slavyanskiy-cherkassy-ukra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413" y="1022350"/>
            <a:ext cx="755967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1" name="Picture 31" descr="78a93f60eaa6d4f27319bb6c54cde79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1341438"/>
            <a:ext cx="712787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Rectang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3712"/>
          </a:xfrm>
        </p:spPr>
        <p:txBody>
          <a:bodyPr/>
          <a:lstStyle/>
          <a:p>
            <a:pPr eaLnBrk="1" hangingPunct="1"/>
            <a:r>
              <a:rPr lang="uk-UA" sz="3600" b="1" u="sng" dirty="0" smtClean="0">
                <a:latin typeface="Times New Roman" pitchFamily="18" charset="0"/>
                <a:cs typeface="Arial" charset="0"/>
              </a:rPr>
              <a:t>ПОДОРОЖУЄМО УКРАЇНОЮ</a:t>
            </a:r>
            <a:endParaRPr lang="ru-RU" sz="3600" b="1" u="sng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58082" y="635795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Arial" charset="0"/>
                <a:hlinkClick r:id="rId2" action="ppaction://hlinkfile"/>
              </a:rPr>
              <a:t>Відеоролик</a:t>
            </a:r>
            <a:r>
              <a:rPr lang="uk-UA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19">
            <a:hlinkClick r:id="rId8" action="ppaction://hlinkfile"/>
          </p:cNvPr>
          <p:cNvSpPr/>
          <p:nvPr/>
        </p:nvSpPr>
        <p:spPr>
          <a:xfrm>
            <a:off x="214282" y="635795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accent2"/>
                </a:solidFill>
                <a:latin typeface="Georgia" pitchFamily="18" charset="0"/>
              </a:rPr>
              <a:t>ВідеороликВ</a:t>
            </a:r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3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pPr eaLnBrk="1" hangingPunct="1"/>
            <a:r>
              <a:rPr lang="uk-UA" dirty="0" smtClean="0"/>
              <a:t> </a:t>
            </a:r>
            <a:r>
              <a:rPr lang="uk-UA" b="1" dirty="0" err="1" smtClean="0">
                <a:solidFill>
                  <a:schemeClr val="hlink"/>
                </a:solidFill>
                <a:latin typeface="Georgia" pitchFamily="18" charset="0"/>
              </a:rPr>
              <a:t>Бібліошопінг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eaLnBrk="1" hangingPunct="1"/>
            <a:r>
              <a:rPr lang="ru-RU" b="1" dirty="0" smtClean="0"/>
              <a:t>форма заходу, в </a:t>
            </a:r>
            <a:r>
              <a:rPr lang="ru-RU" b="1" dirty="0" err="1" smtClean="0"/>
              <a:t>ході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один </a:t>
            </a:r>
            <a:r>
              <a:rPr lang="ru-RU" b="1" dirty="0" err="1" smtClean="0"/>
              <a:t>учасник</a:t>
            </a:r>
            <a:r>
              <a:rPr lang="ru-RU" b="1" dirty="0" smtClean="0"/>
              <a:t> заходу </a:t>
            </a:r>
            <a:r>
              <a:rPr lang="ru-RU" b="1" dirty="0" err="1" smtClean="0"/>
              <a:t>пропонує</a:t>
            </a:r>
            <a:r>
              <a:rPr lang="ru-RU" b="1" dirty="0" smtClean="0"/>
              <a:t> </a:t>
            </a:r>
            <a:r>
              <a:rPr lang="ru-RU" b="1" dirty="0" err="1" smtClean="0"/>
              <a:t>іншому</a:t>
            </a:r>
            <a:r>
              <a:rPr lang="ru-RU" b="1" dirty="0" smtClean="0"/>
              <a:t> </a:t>
            </a:r>
            <a:r>
              <a:rPr lang="ru-RU" b="1" dirty="0" err="1" smtClean="0"/>
              <a:t>учаснику</a:t>
            </a:r>
            <a:r>
              <a:rPr lang="ru-RU" b="1" dirty="0" smtClean="0"/>
              <a:t> «</a:t>
            </a:r>
            <a:r>
              <a:rPr lang="ru-RU" b="1" dirty="0" err="1" smtClean="0"/>
              <a:t>придбати</a:t>
            </a:r>
            <a:r>
              <a:rPr lang="ru-RU" b="1" dirty="0" smtClean="0"/>
              <a:t>» книгу </a:t>
            </a:r>
            <a:r>
              <a:rPr lang="ru-RU" b="1" dirty="0" err="1" smtClean="0"/>
              <a:t>з</a:t>
            </a:r>
            <a:r>
              <a:rPr lang="ru-RU" b="1" dirty="0" smtClean="0"/>
              <a:t> фонду </a:t>
            </a:r>
            <a:r>
              <a:rPr lang="ru-RU" b="1" dirty="0" err="1" smtClean="0"/>
              <a:t>бібліотеки</a:t>
            </a:r>
            <a:r>
              <a:rPr lang="ru-RU" b="1" dirty="0" smtClean="0"/>
              <a:t> </a:t>
            </a:r>
            <a:r>
              <a:rPr lang="ru-RU" b="1" dirty="0" err="1" smtClean="0"/>
              <a:t>прорекламувавши</a:t>
            </a:r>
            <a:r>
              <a:rPr lang="ru-RU" b="1" dirty="0" smtClean="0"/>
              <a:t> </a:t>
            </a:r>
            <a:r>
              <a:rPr lang="ru-RU" sz="3600" b="1" dirty="0" err="1" smtClean="0"/>
              <a:t>її</a:t>
            </a:r>
            <a:r>
              <a:rPr lang="ru-RU" sz="3600" b="1" dirty="0" smtClean="0"/>
              <a:t>.</a:t>
            </a:r>
          </a:p>
        </p:txBody>
      </p:sp>
      <p:pic>
        <p:nvPicPr>
          <p:cNvPr id="1026" name="Picture 2" descr="H:\фото\Бібліотечні уроки\P3171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4085995" cy="30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фото\Бібліотечні уроки\P3191700.JPG"/>
          <p:cNvPicPr>
            <a:picLocks noChangeAspect="1" noChangeArrowheads="1"/>
          </p:cNvPicPr>
          <p:nvPr/>
        </p:nvPicPr>
        <p:blipFill>
          <a:blip r:embed="rId3" cstate="print"/>
          <a:srcRect l="14572" t="14570" r="5288"/>
          <a:stretch>
            <a:fillRect/>
          </a:stretch>
        </p:blipFill>
        <p:spPr bwMode="auto">
          <a:xfrm>
            <a:off x="5004048" y="246579"/>
            <a:ext cx="3816424" cy="3051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hlinkClick r:id="rId4" action="ppaction://hlinkfile"/>
          </p:cNvPr>
          <p:cNvSpPr/>
          <p:nvPr/>
        </p:nvSpPr>
        <p:spPr>
          <a:xfrm>
            <a:off x="7633009" y="6357958"/>
            <a:ext cx="1510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Відеоролик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Інтернет-ресурси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hlinkClick r:id="rId2" action="ppaction://hlinkfile"/>
              </a:rPr>
              <a:t>Генератор </a:t>
            </a:r>
            <a:r>
              <a:rPr lang="ru-RU" sz="2800" b="1" dirty="0" err="1" smtClean="0">
                <a:hlinkClick r:id="rId2" action="ppaction://hlinkfile"/>
              </a:rPr>
              <a:t>ребусів</a:t>
            </a:r>
            <a:endParaRPr lang="ru-RU" sz="2800" b="1" dirty="0" smtClean="0"/>
          </a:p>
          <a:p>
            <a:pPr eaLnBrk="1" hangingPunct="1"/>
            <a:r>
              <a:rPr lang="ru-RU" sz="2800" dirty="0" smtClean="0">
                <a:hlinkClick r:id="rId3"/>
              </a:rPr>
              <a:t>http://rebus1.com/ua/index.php?item=rebus_generator&amp;enter=1</a:t>
            </a:r>
            <a:endParaRPr lang="ru-RU" sz="2800" dirty="0" smtClean="0"/>
          </a:p>
          <a:p>
            <a:pPr eaLnBrk="1" hangingPunct="1"/>
            <a:r>
              <a:rPr lang="ru-RU" sz="2800" b="1" dirty="0" smtClean="0">
                <a:hlinkClick r:id="rId2" action="ppaction://hlinkfile"/>
              </a:rPr>
              <a:t>Генератор </a:t>
            </a:r>
            <a:r>
              <a:rPr lang="ru-RU" sz="2800" b="1" dirty="0" err="1" smtClean="0">
                <a:hlinkClick r:id="rId2" action="ppaction://hlinkfile"/>
              </a:rPr>
              <a:t>кросвордів</a:t>
            </a:r>
            <a:r>
              <a:rPr lang="ru-RU" sz="2800" b="1" dirty="0" smtClean="0">
                <a:hlinkClick r:id="rId2" action="ppaction://hlinkfile"/>
              </a:rPr>
              <a:t> </a:t>
            </a:r>
            <a:endParaRPr lang="ru-RU" sz="2800" b="1" dirty="0" smtClean="0"/>
          </a:p>
          <a:p>
            <a:pPr eaLnBrk="1" hangingPunct="1"/>
            <a:r>
              <a:rPr lang="ru-RU" sz="2800" dirty="0" smtClean="0">
                <a:hlinkClick r:id="rId4"/>
              </a:rPr>
              <a:t>https://childdevelop.com.ua/generator/letters/cross.html#CR18099E02D</a:t>
            </a:r>
            <a:endParaRPr lang="ru-RU" sz="2800" dirty="0" smtClean="0"/>
          </a:p>
          <a:p>
            <a:pPr eaLnBrk="1" hangingPunct="1"/>
            <a:r>
              <a:rPr lang="uk-UA" sz="2800" b="1" dirty="0" smtClean="0">
                <a:hlinkClick r:id="rId5"/>
              </a:rPr>
              <a:t> </a:t>
            </a:r>
            <a:r>
              <a:rPr lang="uk-UA" sz="2800" b="1" dirty="0" err="1" smtClean="0">
                <a:hlinkClick r:id="rId5"/>
              </a:rPr>
              <a:t>Пазли</a:t>
            </a:r>
            <a:r>
              <a:rPr lang="uk-UA" sz="2800" b="1" dirty="0" smtClean="0">
                <a:hlinkClick r:id="rId5"/>
              </a:rPr>
              <a:t> </a:t>
            </a:r>
          </a:p>
          <a:p>
            <a:pPr eaLnBrk="1" hangingPunct="1"/>
            <a:r>
              <a:rPr lang="uk-UA" sz="2800" b="1" dirty="0" smtClean="0">
                <a:hlinkClick r:id="rId5"/>
              </a:rPr>
              <a:t> </a:t>
            </a:r>
            <a:r>
              <a:rPr lang="en-US" sz="2800" dirty="0" smtClean="0">
                <a:hlinkClick r:id="rId5"/>
              </a:rPr>
              <a:t>https://www.jigsawplanet.com/</a:t>
            </a:r>
            <a:endParaRPr lang="uk-UA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5400" smtClean="0">
                <a:solidFill>
                  <a:schemeClr val="hlink"/>
                </a:solidFill>
                <a:latin typeface="Georgia" pitchFamily="18" charset="0"/>
              </a:rPr>
              <a:t/>
            </a:r>
            <a:br>
              <a:rPr lang="uk-UA" sz="54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uk-UA" sz="5400" smtClean="0">
                <a:solidFill>
                  <a:schemeClr val="hlink"/>
                </a:solidFill>
                <a:latin typeface="Georgia" pitchFamily="18" charset="0"/>
              </a:rPr>
              <a:t/>
            </a:r>
            <a:br>
              <a:rPr lang="uk-UA" sz="54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uk-UA" sz="5400" smtClean="0">
                <a:solidFill>
                  <a:schemeClr val="hlink"/>
                </a:solidFill>
                <a:latin typeface="Georgia" pitchFamily="18" charset="0"/>
              </a:rPr>
              <a:t/>
            </a:r>
            <a:br>
              <a:rPr lang="uk-UA" sz="54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uk-UA" sz="5400" smtClean="0">
                <a:solidFill>
                  <a:schemeClr val="hlink"/>
                </a:solidFill>
                <a:latin typeface="Georgia" pitchFamily="18" charset="0"/>
              </a:rPr>
              <a:t/>
            </a:r>
            <a:br>
              <a:rPr lang="uk-UA" sz="54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uk-UA" sz="7200" smtClean="0">
                <a:solidFill>
                  <a:schemeClr val="hlink"/>
                </a:solidFill>
                <a:latin typeface="Georgia" pitchFamily="18" charset="0"/>
              </a:rPr>
              <a:t>Дякую </a:t>
            </a:r>
            <a:br>
              <a:rPr lang="uk-UA" sz="72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uk-UA" sz="7200" smtClean="0">
                <a:solidFill>
                  <a:schemeClr val="hlink"/>
                </a:solidFill>
                <a:latin typeface="Georgia" pitchFamily="18" charset="0"/>
              </a:rPr>
              <a:t>за </a:t>
            </a:r>
            <a:br>
              <a:rPr lang="uk-UA" sz="72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uk-UA" sz="7200" smtClean="0">
                <a:solidFill>
                  <a:schemeClr val="hlink"/>
                </a:solidFill>
                <a:latin typeface="Georgia" pitchFamily="18" charset="0"/>
              </a:rPr>
              <a:t>увагу</a:t>
            </a:r>
            <a:r>
              <a:rPr lang="en-US" sz="7200" smtClean="0">
                <a:solidFill>
                  <a:schemeClr val="hlink"/>
                </a:solidFill>
                <a:latin typeface="Georgia" pitchFamily="18" charset="0"/>
              </a:rPr>
              <a:t>!</a:t>
            </a:r>
            <a:endParaRPr lang="ru-RU" sz="7200" smtClean="0">
              <a:solidFill>
                <a:schemeClr val="hlink"/>
              </a:solidFill>
              <a:latin typeface="Georgia" pitchFamily="18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8604250" y="5949950"/>
            <a:ext cx="82550" cy="17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hlink"/>
                </a:solidFill>
                <a:latin typeface="Georgia" pitchFamily="18" charset="0"/>
              </a:rPr>
              <a:t>Літературні ігри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49685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Georgia" pitchFamily="18" charset="0"/>
              </a:rPr>
              <a:t>Дослідження </a:t>
            </a:r>
          </a:p>
          <a:p>
            <a:r>
              <a:rPr lang="uk-UA" sz="2800" b="1" dirty="0" smtClean="0">
                <a:latin typeface="Georgia" pitchFamily="18" charset="0"/>
              </a:rPr>
              <a:t>показують, </a:t>
            </a:r>
          </a:p>
          <a:p>
            <a:r>
              <a:rPr lang="uk-UA" sz="2800" b="1" dirty="0" smtClean="0">
                <a:latin typeface="Georgia" pitchFamily="18" charset="0"/>
              </a:rPr>
              <a:t>що під час гри її учасниками </a:t>
            </a:r>
          </a:p>
          <a:p>
            <a:r>
              <a:rPr lang="uk-UA" sz="2800" b="1" dirty="0" smtClean="0">
                <a:latin typeface="Georgia" pitchFamily="18" charset="0"/>
              </a:rPr>
              <a:t>засвоюється близько 70% інформації,</a:t>
            </a:r>
          </a:p>
          <a:p>
            <a:r>
              <a:rPr lang="uk-UA" sz="2800" b="1" dirty="0" smtClean="0">
                <a:latin typeface="Georgia" pitchFamily="18" charset="0"/>
              </a:rPr>
              <a:t> а не 5%, як після </a:t>
            </a:r>
          </a:p>
          <a:p>
            <a:r>
              <a:rPr lang="uk-UA" sz="2800" b="1" dirty="0" smtClean="0">
                <a:latin typeface="Georgia" pitchFamily="18" charset="0"/>
              </a:rPr>
              <a:t>лекції. 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1027" name="Picture 3" descr="C:\Documents and Settings\Zabolotniy\Рабочий стол\Обласний семінар\DSCF8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hlink"/>
                </a:solidFill>
                <a:latin typeface="Georgia" pitchFamily="18" charset="0"/>
              </a:rPr>
              <a:t>Тригер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засіб анімації, ефект, що спрацьовує після натискання на об'єкт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Фото Телефон\Бібліотечні уроки\IMG_20180409_134408_22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63" r="3198" b="4349"/>
          <a:stretch>
            <a:fillRect/>
          </a:stretch>
        </p:blipFill>
        <p:spPr bwMode="auto">
          <a:xfrm>
            <a:off x="857224" y="857232"/>
            <a:ext cx="7429552" cy="432913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+mn-lt"/>
                <a:hlinkClick r:id="rId3" action="ppaction://hlinkpres?slideindex=1&amp;slidetitle="/>
              </a:rPr>
              <a:t>Гра </a:t>
            </a:r>
            <a:r>
              <a:rPr lang="uk-UA" sz="2800" b="1" dirty="0" err="1" smtClean="0">
                <a:solidFill>
                  <a:srgbClr val="C00000"/>
                </a:solidFill>
                <a:latin typeface="+mn-lt"/>
                <a:hlinkClick r:id="rId3" action="ppaction://hlinkpres?slideindex=1&amp;slidetitle="/>
              </a:rPr>
              <a:t>“Картинку</a:t>
            </a:r>
            <a:r>
              <a:rPr lang="uk-UA" sz="2800" b="1" dirty="0" smtClean="0">
                <a:solidFill>
                  <a:srgbClr val="C00000"/>
                </a:solidFill>
                <a:latin typeface="+mn-lt"/>
                <a:hlinkClick r:id="rId3" action="ppaction://hlinkpres?slideindex=1&amp;slidetitle="/>
              </a:rPr>
              <a:t> відкривай – казку </a:t>
            </a:r>
            <a:r>
              <a:rPr lang="uk-UA" sz="2800" b="1" dirty="0" err="1" smtClean="0">
                <a:solidFill>
                  <a:srgbClr val="C00000"/>
                </a:solidFill>
                <a:latin typeface="+mn-lt"/>
                <a:hlinkClick r:id="rId3" action="ppaction://hlinkpres?slideindex=1&amp;slidetitle="/>
              </a:rPr>
              <a:t>відгадай”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Обласний семінар\Изображение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5765245" cy="4323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hlink"/>
                </a:solidFill>
                <a:latin typeface="Georgia" pitchFamily="18" charset="0"/>
              </a:rPr>
              <a:t>Літературні ігри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150017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Гра «Ти завжди в серцях людей, Тарасе!»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9944" y="2690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78605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Гра «Шляхами творчості Г.Сковороди»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Georgia" pitchFamily="18" charset="0"/>
              </a:rPr>
              <a:t>Вибери колір прапора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714612" y="1500174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643306" y="1500174"/>
            <a:ext cx="6858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4643438" y="1500174"/>
            <a:ext cx="6858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5715008" y="1500174"/>
            <a:ext cx="685800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200400" y="3733800"/>
            <a:ext cx="2667000" cy="83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200400" y="4572000"/>
            <a:ext cx="26670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858016" y="1500174"/>
            <a:ext cx="685800" cy="6858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05" grpId="0" animBg="1"/>
      <p:bldP spid="410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Картинки по запросу пельме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285860"/>
            <a:ext cx="1500198" cy="1907288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143875" cy="498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hlink"/>
                </a:solidFill>
                <a:latin typeface="Georgia" pitchFamily="18" charset="0"/>
              </a:rPr>
              <a:t>Накрийте стіл українськими національними стравами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http://brightwallpapers.com.ua/Uploads/3-7-2013/2d4553eb-b400-40cf-80a2-effab1e18482/thumb2-2948e5bc7628bda1873aefde05e9f1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1964821" cy="1228705"/>
          </a:xfrm>
          <a:prstGeom prst="ellipse">
            <a:avLst/>
          </a:prstGeom>
          <a:noFill/>
        </p:spPr>
      </p:pic>
      <p:pic>
        <p:nvPicPr>
          <p:cNvPr id="3088" name="Picture 16" descr="Картинки по запросу пл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500306"/>
            <a:ext cx="1857388" cy="1302968"/>
          </a:xfrm>
          <a:prstGeom prst="ellipse">
            <a:avLst/>
          </a:prstGeom>
          <a:noFill/>
        </p:spPr>
      </p:pic>
      <p:pic>
        <p:nvPicPr>
          <p:cNvPr id="5126" name="Picture 18" descr="Картинки по запросу вишитий рушник"/>
          <p:cNvPicPr>
            <a:picLocks noChangeAspect="1" noChangeArrowheads="1"/>
          </p:cNvPicPr>
          <p:nvPr/>
        </p:nvPicPr>
        <p:blipFill>
          <a:blip r:embed="rId5"/>
          <a:srcRect t="23936" b="12233"/>
          <a:stretch>
            <a:fillRect/>
          </a:stretch>
        </p:blipFill>
        <p:spPr bwMode="auto">
          <a:xfrm>
            <a:off x="0" y="3787775"/>
            <a:ext cx="91440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volshebnaya-eda.ru/wp-content/uploads/2011/12/ukrainskij-borshh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7" y="857232"/>
            <a:ext cx="1928825" cy="1285884"/>
          </a:xfrm>
          <a:prstGeom prst="ellipse">
            <a:avLst/>
          </a:prstGeom>
          <a:noFill/>
        </p:spPr>
      </p:pic>
      <p:pic>
        <p:nvPicPr>
          <p:cNvPr id="3078" name="Picture 6" descr="http://ifs.cook-time.com/preview/img58/580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857232"/>
            <a:ext cx="1619235" cy="1214426"/>
          </a:xfrm>
          <a:prstGeom prst="ellipse">
            <a:avLst/>
          </a:prstGeom>
          <a:noFill/>
        </p:spPr>
      </p:pic>
      <p:pic>
        <p:nvPicPr>
          <p:cNvPr id="3080" name="Picture 8" descr="http://relax.ua/wp-content/uploads/2008/06/vareniki-secur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49" y="2071678"/>
            <a:ext cx="2095515" cy="15716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82" name="Picture 10" descr="http://woman-project.com/uploads/1357250400/5ae9fd71e9d7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38" y="857250"/>
            <a:ext cx="14287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25098E-6 C 0.01805 0.00231 0.03176 0.0067 0.04878 0.01225 C 0.0618 0.0238 0.06892 0.03351 0.07916 0.04946 C 0.0809 0.05223 0.08176 0.05616 0.08367 0.0587 C 0.08576 0.06147 0.08871 0.0624 0.09079 0.06494 C 0.09565 0.07072 0.09999 0.07719 0.10468 0.08343 C 0.10867 0.08874 0.11527 0.0899 0.11857 0.09591 C 0.12083 0.10007 0.12291 0.10446 0.12551 0.10839 C 0.12985 0.11486 0.13662 0.11902 0.13958 0.12688 C 0.1427 0.1352 0.14478 0.14421 0.14878 0.1516 C 0.1526 0.15877 0.16041 0.17333 0.16041 0.17333 C 0.16128 0.17633 0.1618 0.17957 0.16284 0.18257 C 0.16405 0.18581 0.16649 0.18835 0.16753 0.19182 C 0.17117 0.20337 0.17274 0.21955 0.17447 0.23203 C 0.17551 0.23919 0.17378 0.24751 0.17673 0.25375 C 0.17846 0.25745 0.18298 0.25583 0.1861 0.25676 C 0.18923 0.25884 0.1927 0.25999 0.1953 0.263 C 0.20433 0.2734 0.20659 0.28518 0.21631 0.29397 C 0.21787 0.29697 0.21909 0.30067 0.221 0.30321 C 0.22291 0.30575 0.22621 0.30645 0.22794 0.30945 C 0.22951 0.31199 0.22916 0.31569 0.2302 0.31869 C 0.23454 0.33025 0.23992 0.34134 0.24426 0.3529 C 0.24826 0.36353 0.25086 0.3737 0.2559 0.38387 C 0.25659 0.39219 0.25711 0.40051 0.25815 0.4086 C 0.25971 0.42084 0.26076 0.41576 0.2651 0.42708 C 0.2684 0.43587 0.26978 0.4458 0.27204 0.45505 C 0.27603 0.47123 0.27551 0.47955 0.2861 0.48902 C 0.29131 0.51005 0.28506 0.48394 0.29079 0.51375 C 0.29131 0.51698 0.29305 0.52299 0.29305 0.52299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731E-6 C -0.00694 0.01386 -0.00989 0.00855 -0.01875 0.01849 C -0.02621 0.02657 -0.02951 0.03536 -0.03489 0.04645 C -0.03733 0.05153 -0.03958 0.05685 -0.04201 0.06193 C -0.0434 0.06494 -0.04653 0.07118 -0.04653 0.07118 C -0.05121 0.10099 -0.0651 0.12133 -0.07448 0.1486 C -0.0908 0.19644 -0.09948 0.24751 -0.11163 0.2972 C -0.11632 0.33718 -0.12083 0.3737 -0.13038 0.41183 C -0.13108 0.41807 -0.13142 0.42431 -0.13264 0.43032 C -0.13455 0.43979 -0.13958 0.45828 -0.13958 0.45828 C -0.1441 0.49849 -0.15417 0.51329 -0.14201 0.56344 C -0.14479 0.59695 -0.14653 0.61035 -0.14653 0.6471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32887E-6 C -0.00433 0.00392 -0.00954 0.00554 -0.01388 0.00947 C -0.03055 0.02449 -0.01163 0.01479 -0.02794 0.02172 C -0.03402 0.0342 -0.03975 0.03536 -0.04878 0.04344 C -0.06128 0.06817 -0.04496 0.03836 -0.06041 0.05893 C -0.07586 0.0795 -0.05347 0.05777 -0.07204 0.07441 C -0.07517 0.08065 -0.08003 0.08574 -0.08142 0.0929 C -0.08211 0.0966 -0.08437 0.11023 -0.08593 0.11462 C -0.09079 0.12734 -0.09635 0.13982 -0.10225 0.15183 C -0.10485 0.15738 -0.10416 0.16501 -0.10694 0.17032 C -0.1085 0.17333 -0.11006 0.17656 -0.11163 0.17957 C -0.11301 0.18488 -0.11701 0.20545 -0.12083 0.20753 C -0.14114 0.21816 -0.13958 0.20037 -0.13958 0.21677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-0.00486 0.04653 0.00017 0.09375 -0.00694 0.13935 C -0.00955 0.17754 -0.00885 0.21597 -0.01146 0.25393 C -0.01215 0.26435 -0.01823 0.28356 -0.02083 0.29421 C -0.0276 0.36018 -0.02778 0.42569 -0.02778 0.49236 " pathEditMode="relative" rAng="0" ptsTypes="ffffA">
                                      <p:cBhvr>
                                        <p:cTn id="2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Чигирин – </a:t>
            </a:r>
            <a:r>
              <a:rPr lang="ru-RU" sz="2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батьківщина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одного з історичних постатей. Кого?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57158" y="714356"/>
            <a:ext cx="2484438" cy="2543605"/>
            <a:chOff x="714348" y="1428736"/>
            <a:chExt cx="2485235" cy="2543184"/>
          </a:xfrm>
        </p:grpSpPr>
        <p:pic>
          <p:nvPicPr>
            <p:cNvPr id="13336" name="Picture 10" descr="http://alnews.com.ua/uploads/article/S7s96TLhTOyM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1428736"/>
              <a:ext cx="2413797" cy="218314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13337" name="TextBox 8"/>
            <p:cNvSpPr txBox="1">
              <a:spLocks noChangeArrowheads="1"/>
            </p:cNvSpPr>
            <p:nvPr/>
          </p:nvSpPr>
          <p:spPr bwMode="auto">
            <a:xfrm>
              <a:off x="714348" y="3571876"/>
              <a:ext cx="2429671" cy="40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uk-UA" sz="2000" b="1" dirty="0" smtClean="0"/>
                <a:t>Пилип Орлик</a:t>
              </a:r>
              <a:endParaRPr lang="ru-RU" sz="2000" b="1" dirty="0"/>
            </a:p>
          </p:txBody>
        </p:sp>
      </p:grp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3571868" y="1785927"/>
            <a:ext cx="2133599" cy="3208243"/>
            <a:chOff x="3714744" y="1142993"/>
            <a:chExt cx="2133565" cy="3208115"/>
          </a:xfrm>
        </p:grpSpPr>
        <p:pic>
          <p:nvPicPr>
            <p:cNvPr id="13334" name="Picture 8" descr="http://i.arts.in.ua/i/14879/339889.102397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1" y="1142993"/>
              <a:ext cx="2062128" cy="250033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13335" name="TextBox 9"/>
            <p:cNvSpPr txBox="1">
              <a:spLocks noChangeArrowheads="1"/>
            </p:cNvSpPr>
            <p:nvPr/>
          </p:nvSpPr>
          <p:spPr bwMode="auto">
            <a:xfrm>
              <a:off x="3714744" y="3643222"/>
              <a:ext cx="209204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2000" b="1" dirty="0"/>
                <a:t>Дмитро </a:t>
              </a:r>
            </a:p>
            <a:p>
              <a:pPr algn="ctr"/>
              <a:r>
                <a:rPr lang="uk-UA" sz="2000" b="1" dirty="0"/>
                <a:t>Вишневецький</a:t>
              </a:r>
              <a:endParaRPr lang="ru-RU" sz="2000" b="1" dirty="0"/>
            </a:p>
          </p:txBody>
        </p:sp>
      </p:grp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6357949" y="785794"/>
            <a:ext cx="2443803" cy="2829096"/>
            <a:chOff x="6858016" y="1357298"/>
            <a:chExt cx="1851366" cy="2828986"/>
          </a:xfrm>
        </p:grpSpPr>
        <p:pic>
          <p:nvPicPr>
            <p:cNvPr id="13332" name="Picture 4" descr="http://indragop.org.ua/_ph/5/2/18676507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16" y="1357298"/>
              <a:ext cx="1785950" cy="2381267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13333" name="TextBox 10"/>
            <p:cNvSpPr txBox="1">
              <a:spLocks noChangeArrowheads="1"/>
            </p:cNvSpPr>
            <p:nvPr/>
          </p:nvSpPr>
          <p:spPr bwMode="auto">
            <a:xfrm>
              <a:off x="6912138" y="3786190"/>
              <a:ext cx="1797244" cy="40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/>
                <a:t>Іван </a:t>
              </a:r>
              <a:r>
                <a:rPr lang="uk-UA" sz="2000" b="1" dirty="0" smtClean="0"/>
                <a:t>Богун </a:t>
              </a:r>
              <a:endParaRPr lang="ru-RU" sz="2000" b="1" dirty="0"/>
            </a:p>
          </p:txBody>
        </p:sp>
      </p:grpSp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5715008" y="3714752"/>
            <a:ext cx="3428993" cy="2900364"/>
            <a:chOff x="1500166" y="3929066"/>
            <a:chExt cx="3119637" cy="2686126"/>
          </a:xfrm>
        </p:grpSpPr>
        <p:pic>
          <p:nvPicPr>
            <p:cNvPr id="13330" name="Picture 2" descr="http://starogit.do.am/_pu/28/6620582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00232" y="3929066"/>
              <a:ext cx="1785930" cy="238124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13331" name="TextBox 11"/>
            <p:cNvSpPr txBox="1">
              <a:spLocks noChangeArrowheads="1"/>
            </p:cNvSpPr>
            <p:nvPr/>
          </p:nvSpPr>
          <p:spPr bwMode="auto">
            <a:xfrm>
              <a:off x="1500166" y="6215082"/>
              <a:ext cx="31196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2000" b="1" dirty="0"/>
                <a:t>Богдан Хмельницький </a:t>
              </a:r>
              <a:endParaRPr lang="ru-RU" sz="2000" b="1" dirty="0"/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428596" y="3571876"/>
            <a:ext cx="1857375" cy="2828925"/>
            <a:chOff x="5572132" y="3714752"/>
            <a:chExt cx="1857388" cy="2829002"/>
          </a:xfrm>
        </p:grpSpPr>
        <p:pic>
          <p:nvPicPr>
            <p:cNvPr id="13328" name="Picture 6" descr="http://img0.liveinternet.ru/images/attach/c/3/76/805/76805618_3546223_sirko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72132" y="3714752"/>
              <a:ext cx="1857388" cy="248990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13329" name="TextBox 12"/>
            <p:cNvSpPr txBox="1">
              <a:spLocks noChangeArrowheads="1"/>
            </p:cNvSpPr>
            <p:nvPr/>
          </p:nvSpPr>
          <p:spPr bwMode="auto">
            <a:xfrm>
              <a:off x="5715008" y="6143644"/>
              <a:ext cx="1473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000" b="1"/>
                <a:t>Іван Сірко</a:t>
              </a:r>
              <a:endParaRPr lang="ru-RU" sz="2000" b="1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Острів – колиска українського козацтва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071563" y="1428750"/>
            <a:ext cx="3000375" cy="2105022"/>
            <a:chOff x="1071538" y="1428736"/>
            <a:chExt cx="3000396" cy="2104800"/>
          </a:xfrm>
        </p:grpSpPr>
        <p:pic>
          <p:nvPicPr>
            <p:cNvPr id="16396" name="Picture 6" descr="http://kor.ill.in.ua/m/400x253/75070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1428736"/>
              <a:ext cx="3000396" cy="2100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428844" y="3071623"/>
              <a:ext cx="1619261" cy="4619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dirty="0">
                  <a:solidFill>
                    <a:schemeClr val="bg1"/>
                  </a:solidFill>
                  <a:latin typeface="Arial Black" pitchFamily="34" charset="0"/>
                  <a:cs typeface="Arial" charset="0"/>
                </a:rPr>
                <a:t>Зміїний </a:t>
              </a:r>
              <a:endParaRPr lang="ru-RU" sz="2400" dirty="0">
                <a:solidFill>
                  <a:schemeClr val="bg1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5000624" y="1428750"/>
            <a:ext cx="3071331" cy="2049719"/>
            <a:chOff x="5000628" y="1428736"/>
            <a:chExt cx="3071834" cy="2049490"/>
          </a:xfrm>
        </p:grpSpPr>
        <p:pic>
          <p:nvPicPr>
            <p:cNvPr id="16394" name="Picture 4" descr="http://photos.wikimapia.org/p/00/02/48/22/11_bi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628" y="1428736"/>
              <a:ext cx="3071834" cy="2049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215276" y="3000182"/>
              <a:ext cx="1824337" cy="461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dirty="0">
                  <a:solidFill>
                    <a:schemeClr val="bg1"/>
                  </a:solidFill>
                  <a:latin typeface="Arial Black" pitchFamily="34" charset="0"/>
                  <a:cs typeface="Arial" charset="0"/>
                </a:rPr>
                <a:t>Труханів</a:t>
              </a:r>
              <a:r>
                <a:rPr lang="uk-UA" sz="2400" dirty="0">
                  <a:solidFill>
                    <a:schemeClr val="accent4">
                      <a:lumMod val="50000"/>
                    </a:schemeClr>
                  </a:solidFill>
                  <a:latin typeface="Arial Black" pitchFamily="34" charset="0"/>
                  <a:cs typeface="Arial" charset="0"/>
                </a:rPr>
                <a:t> </a:t>
              </a:r>
              <a:endParaRPr lang="ru-RU" sz="2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rial" charset="0"/>
              </a:endParaRPr>
            </a:p>
          </p:txBody>
        </p:sp>
      </p:grp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3071802" y="4071942"/>
            <a:ext cx="3359162" cy="2105036"/>
            <a:chOff x="3143240" y="3929066"/>
            <a:chExt cx="3359185" cy="2104801"/>
          </a:xfrm>
        </p:grpSpPr>
        <p:pic>
          <p:nvPicPr>
            <p:cNvPr id="16392" name="Picture 2" descr="http://img1.globalinfo.ua/im/2014/01/10/QXTAR6_400w_250h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40" y="3929066"/>
              <a:ext cx="3357586" cy="209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786325" y="5571956"/>
              <a:ext cx="1716100" cy="4619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2400" dirty="0">
                  <a:solidFill>
                    <a:schemeClr val="bg1"/>
                  </a:solidFill>
                  <a:latin typeface="Arial Black" pitchFamily="34" charset="0"/>
                  <a:cs typeface="Arial" charset="0"/>
                </a:rPr>
                <a:t>Хортиця </a:t>
              </a:r>
              <a:endParaRPr lang="ru-RU" sz="2400" dirty="0">
                <a:solidFill>
                  <a:schemeClr val="bg1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pic>
        <p:nvPicPr>
          <p:cNvPr id="2050" name="Picture 2" descr="Ð ÐµÐ·ÑÐ»ÑÑÐ°Ñ Ð¿Ð¾ÑÑÐºÑ Ð·Ð¾Ð±ÑÐ°Ð¶ÐµÐ½Ñ Ð·Ð° Ð·Ð°Ð¿Ð¸ÑÐ¾Ð¼ &quot;Ð¾ÑÑÑÑÐ² ÑÐ¾ÑÑÐ¸ÑÑ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176</Words>
  <Application>Microsoft Office PowerPoint</Application>
  <PresentationFormat>Экран (4:3)</PresentationFormat>
  <Paragraphs>52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Літературні ігри</vt:lpstr>
      <vt:lpstr>Тригер</vt:lpstr>
      <vt:lpstr>Гра “Картинку відкривай – казку відгадай”</vt:lpstr>
      <vt:lpstr>Літературні ігри</vt:lpstr>
      <vt:lpstr>Вибери колір прапора</vt:lpstr>
      <vt:lpstr>Слайд 7</vt:lpstr>
      <vt:lpstr>Чигирин – батьківщина одного з історичних постатей. Кого?</vt:lpstr>
      <vt:lpstr>Острів – колиска українського козацтва</vt:lpstr>
      <vt:lpstr>Віртуальні  екскурсії </vt:lpstr>
      <vt:lpstr>ПОДОРОЖУЄМО УКРАЇНОЮ</vt:lpstr>
      <vt:lpstr> Бібліошопінг </vt:lpstr>
      <vt:lpstr>Інтернет-ресурси</vt:lpstr>
      <vt:lpstr>    Дякую  за 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112</cp:revision>
  <dcterms:created xsi:type="dcterms:W3CDTF">2013-07-29T17:42:42Z</dcterms:created>
  <dcterms:modified xsi:type="dcterms:W3CDTF">2018-10-09T20:02:51Z</dcterms:modified>
</cp:coreProperties>
</file>